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6" r:id="rId2"/>
    <p:sldId id="257" r:id="rId3"/>
    <p:sldId id="281" r:id="rId4"/>
    <p:sldId id="278" r:id="rId5"/>
    <p:sldId id="279" r:id="rId6"/>
    <p:sldId id="280" r:id="rId7"/>
    <p:sldId id="258" r:id="rId8"/>
    <p:sldId id="259" r:id="rId9"/>
    <p:sldId id="260" r:id="rId10"/>
    <p:sldId id="261" r:id="rId11"/>
    <p:sldId id="276" r:id="rId12"/>
    <p:sldId id="268" r:id="rId13"/>
    <p:sldId id="262" r:id="rId14"/>
    <p:sldId id="263" r:id="rId15"/>
    <p:sldId id="273" r:id="rId16"/>
    <p:sldId id="274" r:id="rId17"/>
    <p:sldId id="275" r:id="rId18"/>
    <p:sldId id="266" r:id="rId19"/>
    <p:sldId id="265" r:id="rId20"/>
    <p:sldId id="264" r:id="rId21"/>
    <p:sldId id="267" r:id="rId22"/>
    <p:sldId id="269" r:id="rId23"/>
    <p:sldId id="270" r:id="rId24"/>
    <p:sldId id="271" r:id="rId25"/>
    <p:sldId id="272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74750-AACC-4277-864B-726821B21D4C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5AE14-3909-43F9-B04C-4822E30A4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21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AE14-3909-43F9-B04C-4822E30A49A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115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AE14-3909-43F9-B04C-4822E30A49A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27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089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40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14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3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52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2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13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15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77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64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47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8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drumc.konkurs@mail.r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\\Nadij\&#1086;&#1073;&#1084;&#1077;&#1085;\drumc-psso.webnode.r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public172516909" TargetMode="External"/><Relationship Id="rId5" Type="http://schemas.openxmlformats.org/officeDocument/2006/relationships/hyperlink" Target="https://&#1087;&#1077;&#1076;&#1072;&#1075;&#1086;&#1075;&#1087;&#1089;&#1080;&#1093;&#1086;&#1083;&#1086;&#1075;.&#1088;&#1092;/" TargetMode="External"/><Relationship Id="rId4" Type="http://schemas.openxmlformats.org/officeDocument/2006/relationships/hyperlink" Target="https://vk.com/drumc_ps?w=reactions_0/wall-129164852_2737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903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ДОНЕЦКИЙ РЕСПУБЛИКАНСКИЙ УЧЕБНО-МЕТОДИЧЕСКИЙ ЦЕНТР ПСИХОЛОГИЧЕСКОЙ СЛУЖБЫ СИСТЕМЫ ОБРАЗОВАНИЯ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333475"/>
            <a:ext cx="7920880" cy="225047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Информационно-методический брифинг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«Актуальные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аспекты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проведения Республиканского конкурса «Педагог-года Донецкой Народной Республики» в 2023 году 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номинации «Педагог-психолог года»»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720" y="1772816"/>
            <a:ext cx="1238095" cy="1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01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Подача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документов</a:t>
            </a:r>
            <a:b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до 15.02.2023г.  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педагогов-психологов образовательных организаций, подведомственных МОН ДНР;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образовательных учреждений среднего профессионального образования;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центров психолого-педагогической и медико-социальной помощи.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 Подают документы Оператору Конкурса на электронную почту:</a:t>
            </a:r>
            <a:r>
              <a:rPr lang="ru-RU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u="none" strike="noStrike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  <a:hlinkClick r:id="rId2"/>
              </a:rPr>
              <a:t>drumc.konkurs@mail.ru</a:t>
            </a:r>
            <a:r>
              <a:rPr lang="ru-RU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331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УЧАСТНИКОВ РЕСПУБЛИКАНСКОГО КОНКУРСА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«ПЕДАГОГ ГОДА ДОНЕЦКОЙ НАРОДНОЙ РЕСПУБЛИКИ» 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НОМИНАЦИИ «ПЕДАГОГ-ПСИХОЛОГ ГОДА» 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852936"/>
            <a:ext cx="5289837" cy="363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08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0" t="5002" r="10915" b="10353"/>
          <a:stretch/>
        </p:blipFill>
        <p:spPr bwMode="auto">
          <a:xfrm>
            <a:off x="326308" y="3645024"/>
            <a:ext cx="2463196" cy="272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3933056"/>
            <a:ext cx="6236653" cy="17268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Чат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«Педагог-психолог 2023»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3268" y="332656"/>
            <a:ext cx="8245195" cy="309634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390525" algn="l"/>
                <a:tab pos="2969895" algn="ctr"/>
              </a:tabLst>
            </a:pPr>
            <a:r>
              <a:rPr lang="ru-RU" b="1" dirty="0" smtClean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Информационная поддержка: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90525" algn="l"/>
                <a:tab pos="2969895" algn="ctr"/>
              </a:tabLst>
            </a:pPr>
            <a:r>
              <a:rPr lang="ru-RU" dirty="0" smtClean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drumc-psso.webnode.ru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</a:t>
            </a:r>
            <a:r>
              <a:rPr lang="ru-RU" dirty="0" smtClean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vk.com/drumc_ps?w=reactions_0/wall-129164852_2737</a:t>
            </a:r>
            <a:endParaRPr lang="ru-RU" dirty="0" smtClean="0">
              <a:solidFill>
                <a:srgbClr val="0066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https://педагогпсихолог.рф</a:t>
            </a:r>
            <a:r>
              <a:rPr lang="ru-RU" dirty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dirty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https://vk.com/public172516909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501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84176"/>
          </a:xfrm>
        </p:spPr>
        <p:txBody>
          <a:bodyPr>
            <a:normAutofit fontScale="90000"/>
          </a:bodyPr>
          <a:lstStyle/>
          <a:p>
            <a:pPr>
              <a:spcAft>
                <a:spcPts val="10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Муниципальный уровень</a:t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15.02.2023-19.03.2023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sz="4000" dirty="0"/>
          </a:p>
        </p:txBody>
      </p:sp>
      <p:pic>
        <p:nvPicPr>
          <p:cNvPr id="2050" name="Picture 2" descr="https://sun9-1.userapi.com/impg/OVN65YvwWIs0MemENgPVgNlytbGi4jJ8v80Nmg/JlaMH12Un94.jpg?size=480x221&amp;quality=95&amp;sign=0e50350d190bab9688078445588fcf06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6"/>
            <a:ext cx="641229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537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 21.03.2023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представление на участие в региональном уровне; 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скан копии приказа о результатах муниципального уровня;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конкурсные материалы победителей (финалистов) муниципального уровня.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предоставляются на электронную почту drumc.konkurs@mail.ru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475" t="4500" r="25189"/>
          <a:stretch/>
        </p:blipFill>
        <p:spPr>
          <a:xfrm>
            <a:off x="611560" y="0"/>
            <a:ext cx="1691680" cy="208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89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300" t="22793" r="51408" b="10283"/>
          <a:stretch/>
        </p:blipFill>
        <p:spPr>
          <a:xfrm>
            <a:off x="1043608" y="256946"/>
            <a:ext cx="7056784" cy="616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67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4725" t="19201" r="7476" b="10231"/>
          <a:stretch/>
        </p:blipFill>
        <p:spPr>
          <a:xfrm>
            <a:off x="1331640" y="116632"/>
            <a:ext cx="6551029" cy="668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48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6138" t="21366" r="51575" b="10160"/>
          <a:stretch/>
        </p:blipFill>
        <p:spPr>
          <a:xfrm>
            <a:off x="1547664" y="260648"/>
            <a:ext cx="5976664" cy="64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83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24008" r="51809" b="9921"/>
          <a:stretch/>
        </p:blipFill>
        <p:spPr bwMode="auto">
          <a:xfrm>
            <a:off x="971600" y="0"/>
            <a:ext cx="7488832" cy="653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284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«Визитная карточка»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44" y="1143000"/>
            <a:ext cx="8856984" cy="547260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 до 4 минут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из форматов: AVI, MPEG, MKV, WMV, FLV,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FullHD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качество не ниже 360 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px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оформлен информационной заставкой с указанием имени участника, организации, которую он представляет.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068960"/>
            <a:ext cx="565212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43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46646"/>
            <a:ext cx="8712968" cy="3082354"/>
          </a:xfrm>
        </p:spPr>
        <p:txBody>
          <a:bodyPr>
            <a:normAutofit fontScale="90000"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Профессия педагог-психолог уникальная, сочетающая в себе научные знания, профессиональный опыт и жизненную мудрость.</a:t>
            </a: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4353297" cy="317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912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65712"/>
            <a:ext cx="403244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Заочный этап Регионального уровня Конкурса </a:t>
            </a:r>
            <a:br>
              <a:rPr lang="ru-RU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</a:br>
            <a:r>
              <a:rPr lang="ru-RU" sz="2200" i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с 22.03.2023 г. по 03.04.2023 г.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582" y="2246138"/>
            <a:ext cx="841459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Изучение и оценивание членами жюри </a:t>
            </a:r>
            <a:r>
              <a:rPr lang="ru-RU" b="1" dirty="0" smtClean="0">
                <a:solidFill>
                  <a:srgbClr val="0070C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Методического портфолио:</a:t>
            </a:r>
            <a:endParaRPr lang="ru-RU" b="1" dirty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900" b="1" dirty="0" smtClean="0">
              <a:solidFill>
                <a:srgbClr val="0070C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«Характеристика профессиональной деятельности»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«Визитная карточка»</a:t>
            </a:r>
            <a:r>
              <a:rPr lang="ru-RU" dirty="0" smtClean="0">
                <a:solidFill>
                  <a:srgbClr val="0070C0"/>
                </a:solidFill>
                <a:effectLst/>
              </a:rPr>
              <a:t/>
            </a:r>
            <a:br>
              <a:rPr lang="ru-RU" dirty="0" smtClean="0">
                <a:solidFill>
                  <a:srgbClr val="0070C0"/>
                </a:solidFill>
                <a:effectLst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5531310"/>
            <a:ext cx="345638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Педагога-психолога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221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43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Очный этап регионального Конкурса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состоит из трех туров </a:t>
            </a:r>
            <a:r>
              <a:rPr lang="ru-RU" dirty="0" smtClean="0">
                <a:solidFill>
                  <a:srgbClr val="0070C0"/>
                </a:solidFill>
                <a:effectLst/>
              </a:rPr>
              <a:t/>
            </a:r>
            <a:br>
              <a:rPr lang="ru-RU" dirty="0" smtClean="0">
                <a:solidFill>
                  <a:srgbClr val="0070C0"/>
                </a:solidFill>
                <a:effectLst/>
              </a:rPr>
            </a:br>
            <a:r>
              <a:rPr lang="ru-RU" sz="2000" i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проводится с 05.04.2023г. по 16.04.2023 г.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Первый тур - «Профессиональный кейс»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Второй тур - два конкурсных испытания </a:t>
            </a:r>
          </a:p>
          <a:p>
            <a:pPr lvl="1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Блиц-интервью</a:t>
            </a:r>
          </a:p>
          <a:p>
            <a:pPr lvl="1">
              <a:buFont typeface="Wingdings" pitchFamily="2" charset="2"/>
              <a:buChar char="v"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Третий тур - «Пресс-конференция»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82683"/>
            <a:ext cx="2081227" cy="18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58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199" y="457200"/>
            <a:ext cx="6314257" cy="1027584"/>
          </a:xfrm>
        </p:spPr>
        <p:txBody>
          <a:bodyPr>
            <a:normAutofit fontScale="90000"/>
          </a:bodyPr>
          <a:lstStyle/>
          <a:p>
            <a:pPr indent="-186690">
              <a:lnSpc>
                <a:spcPct val="115000"/>
              </a:lnSpc>
              <a:tabLst>
                <a:tab pos="457200" algn="l"/>
              </a:tabLst>
            </a:pPr>
            <a:r>
              <a:rPr lang="ru-RU" b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Calibri"/>
              </a:rPr>
              <a:t>«Профессиональный кейс»</a:t>
            </a:r>
            <a:r>
              <a:rPr lang="ru-RU" sz="2800" dirty="0">
                <a:ea typeface="Calibri"/>
                <a:cs typeface="Calibri"/>
              </a:rPr>
              <a:t/>
            </a:r>
            <a:br>
              <a:rPr lang="ru-RU" sz="2800" dirty="0">
                <a:ea typeface="Calibri"/>
                <a:cs typeface="Calibr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245" y="1579366"/>
            <a:ext cx="8802235" cy="4014801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Конкурсант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демонстрирует уровень профессиональной компетентности в ситуации консультирования. В качестве кейса используются проблемные ситуации в консультационной деятельности педагога-психолога.</a:t>
            </a:r>
            <a:endParaRPr lang="ru-RU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-53962"/>
            <a:ext cx="2250250" cy="18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775" t="26901" r="5775" b="34250"/>
          <a:stretch/>
        </p:blipFill>
        <p:spPr>
          <a:xfrm>
            <a:off x="3563888" y="4293097"/>
            <a:ext cx="532859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37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/>
                <a:latin typeface="Times New Roman"/>
                <a:ea typeface="Calibri"/>
              </a:rPr>
              <a:t> «Блиц-интервью»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55" y="1417638"/>
            <a:ext cx="8640960" cy="4525963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Педагог-психолог показывает свои знания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актуальным проблемам психологии образования в формате «вопрос-ответ».</a:t>
            </a:r>
            <a:endParaRPr lang="ru-RU" sz="1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1194"/>
          <a:stretch/>
        </p:blipFill>
        <p:spPr>
          <a:xfrm>
            <a:off x="0" y="3501008"/>
            <a:ext cx="9144000" cy="316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4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/>
                <a:latin typeface="Times New Roman"/>
                <a:ea typeface="Calibri"/>
              </a:rPr>
              <a:t>«Мастер-класс»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579296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Конкурсант иллюстрирует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фрагмент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своей практической деятельности, обучающей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коррекционной или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развивающей направленности.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0625" t="25172" r="1963" b="9802"/>
          <a:stretch/>
        </p:blipFill>
        <p:spPr>
          <a:xfrm>
            <a:off x="1907704" y="3861048"/>
            <a:ext cx="5760640" cy="285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97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968" y="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ru-RU" b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Calibri"/>
              </a:rPr>
              <a:t> «Пресс-конференция»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777064" cy="4525963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Конкурсант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демонстрирует свои способности находить оптимальные решения в различных обстоятельствах образовательного пространства, умение доносить и аргументировать свою позицию, навыки публичных выступлений.</a:t>
            </a:r>
            <a:endParaRPr lang="ru-RU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3577" b="12970"/>
          <a:stretch/>
        </p:blipFill>
        <p:spPr>
          <a:xfrm>
            <a:off x="4572000" y="3860885"/>
            <a:ext cx="4121696" cy="302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46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373616" cy="459797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Республиканского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будет представлять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Донецкую Народную Республику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Всероссийском конкурсе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«Педагог-психолог России»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716496"/>
            <a:ext cx="5436096" cy="29528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1500" r="33221"/>
          <a:stretch/>
        </p:blipFill>
        <p:spPr>
          <a:xfrm>
            <a:off x="2339752" y="4005064"/>
            <a:ext cx="1354351" cy="134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5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ru-RU" sz="2800" b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Конкурс </a:t>
            </a:r>
            <a:r>
              <a:rPr lang="ru-RU" sz="2800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проводится на основании </a:t>
            </a:r>
            <a:r>
              <a:rPr lang="ru-RU" sz="2800" b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Порядка </a:t>
            </a:r>
            <a:r>
              <a:rPr lang="ru-RU" sz="2800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проведения Республиканского конкурса «Педагог года Донецкой Народной Республики» </a:t>
            </a:r>
            <a:r>
              <a:rPr lang="ru-RU" sz="2800" b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2800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2023 году в номинации </a:t>
            </a:r>
            <a:r>
              <a:rPr lang="ru-RU" sz="2800" b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800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Педагог-психолог года»» </a:t>
            </a:r>
            <a:r>
              <a:rPr lang="ru-RU" sz="2800" b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Приказ </a:t>
            </a:r>
            <a:r>
              <a:rPr lang="ru-RU" sz="2800" i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Министерства образования и науки Донецкой Народной </a:t>
            </a:r>
            <a:r>
              <a:rPr lang="ru-RU" sz="2800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Республики</a:t>
            </a:r>
            <a:br>
              <a:rPr lang="ru-RU" sz="2800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№ 1192 </a:t>
            </a:r>
            <a:r>
              <a:rPr lang="ru-RU" sz="2800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от </a:t>
            </a:r>
            <a:r>
              <a:rPr lang="ru-RU" sz="2800" i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30.12.2022г</a:t>
            </a:r>
            <a:r>
              <a:rPr lang="ru-RU" sz="2800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sz="2800" i="1" dirty="0">
                <a:solidFill>
                  <a:srgbClr val="1F497D"/>
                </a:solidFill>
                <a:ea typeface="Calibri"/>
                <a:cs typeface="Times New Roman"/>
              </a:rPr>
              <a:t/>
            </a:r>
            <a:br>
              <a:rPr lang="ru-RU" sz="2800" i="1" dirty="0">
                <a:solidFill>
                  <a:srgbClr val="1F497D"/>
                </a:solidFill>
                <a:ea typeface="Calibri"/>
                <a:cs typeface="Times New Roman"/>
              </a:rPr>
            </a:br>
            <a:endParaRPr lang="ru-RU" sz="2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855" t="7807" r="6322" b="6322"/>
          <a:stretch/>
        </p:blipFill>
        <p:spPr>
          <a:xfrm>
            <a:off x="3614621" y="2780928"/>
            <a:ext cx="191475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07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323" y="96605"/>
            <a:ext cx="6768752" cy="1930226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27063" algn="l"/>
              </a:tabLst>
            </a:pPr>
            <a:r>
              <a:rPr lang="ru-RU" sz="2000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Конкурс проводится с целью </a:t>
            </a:r>
            <a:r>
              <a:rPr lang="ru-RU" sz="2000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повышения профессионального уровня и наиболее полной реализации творческого потенциала педагогов-психологов, повышения престижа психологической службы в системе образования Донецкой Народной Республики.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7715" y="1412776"/>
            <a:ext cx="8918790" cy="5184576"/>
          </a:xfrm>
        </p:spPr>
        <p:txBody>
          <a:bodyPr>
            <a:no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	</a:t>
            </a:r>
            <a:endParaRPr lang="ru-RU" sz="1600" dirty="0">
              <a:solidFill>
                <a:schemeClr val="accent1"/>
              </a:solidFill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	</a:t>
            </a:r>
            <a:endParaRPr lang="ru-RU" sz="1800" dirty="0" smtClean="0">
              <a:solidFill>
                <a:schemeClr val="accent1"/>
              </a:solidFill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Задачи </a:t>
            </a:r>
            <a:r>
              <a:rPr lang="ru-RU" sz="2000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Конкурса:</a:t>
            </a:r>
            <a:endParaRPr lang="ru-RU" sz="2000" b="1" dirty="0">
              <a:solidFill>
                <a:schemeClr val="accent1"/>
              </a:solidFill>
              <a:ea typeface="Calibri"/>
              <a:cs typeface="Times New Roman"/>
            </a:endParaRPr>
          </a:p>
          <a:p>
            <a:pPr indent="3048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создание условий для самореализации педагогов-психологов, раскрытия их творческого потенциала; </a:t>
            </a:r>
            <a:endParaRPr lang="ru-RU" sz="2000" dirty="0">
              <a:solidFill>
                <a:schemeClr val="accent1"/>
              </a:solidFill>
              <a:ea typeface="Calibri"/>
              <a:cs typeface="Times New Roman"/>
            </a:endParaRPr>
          </a:p>
          <a:p>
            <a:pPr indent="3048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выявление талантливых педагогов-психологов системы образования Донецкой Народной Республики, их поддержка и поощрение;</a:t>
            </a:r>
            <a:endParaRPr lang="ru-RU" sz="2000" dirty="0">
              <a:solidFill>
                <a:schemeClr val="accent1"/>
              </a:solidFill>
              <a:ea typeface="Calibri"/>
              <a:cs typeface="Times New Roman"/>
            </a:endParaRPr>
          </a:p>
          <a:p>
            <a:pPr indent="3048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распространение передового профессионального опыта педагогов-психологов организаций, осуществляющих образовательную деятельность, в том числе центров психолого-педагогической, медицинской и социальной помощи; </a:t>
            </a:r>
            <a:endParaRPr lang="ru-RU" sz="2000" dirty="0">
              <a:solidFill>
                <a:schemeClr val="accent1"/>
              </a:solidFill>
              <a:ea typeface="Calibri"/>
              <a:cs typeface="Times New Roman"/>
            </a:endParaRPr>
          </a:p>
          <a:p>
            <a:pPr indent="3048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тиражирование лучших психолого-педагогических практик и инновационных технологий оказания психолого-педагогической помощи участникам образовательных отношений.</a:t>
            </a:r>
            <a:endParaRPr lang="ru-RU" sz="2000" dirty="0">
              <a:solidFill>
                <a:schemeClr val="accent1"/>
              </a:solidFill>
              <a:ea typeface="Calibri"/>
              <a:cs typeface="Times New Roman"/>
            </a:endParaRP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2201" b="12201"/>
          <a:stretch/>
        </p:blipFill>
        <p:spPr>
          <a:xfrm>
            <a:off x="32048" y="445076"/>
            <a:ext cx="1899899" cy="123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37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4324995"/>
            <a:ext cx="3189446" cy="19934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Конкурса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3652" y="1556792"/>
            <a:ext cx="9157651" cy="44973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 </a:t>
            </a:r>
            <a:r>
              <a:rPr lang="ru-RU" sz="28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15.02.2023г. -19.03.2023г.</a:t>
            </a:r>
          </a:p>
          <a:p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уровень </a:t>
            </a:r>
          </a:p>
          <a:p>
            <a:pPr marL="896938" indent="-269875">
              <a:buFontTx/>
              <a:buChar char="-"/>
            </a:pP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Заочный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Методическое 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портфолио»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22.03.2023 </a:t>
            </a:r>
            <a:r>
              <a:rPr lang="ru-RU" sz="2800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800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- 03.04.2023 г.</a:t>
            </a:r>
          </a:p>
          <a:p>
            <a:pPr marL="896938" indent="-269875">
              <a:buFontTx/>
              <a:buChar char="-"/>
            </a:pP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Очный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состоит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трех туров </a:t>
            </a:r>
            <a:endParaRPr lang="ru-RU" dirty="0" smtClean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indent="0">
              <a:buNone/>
            </a:pPr>
            <a:r>
              <a:rPr lang="ru-RU" sz="2800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05.04.2023г</a:t>
            </a:r>
            <a:r>
              <a:rPr lang="ru-RU" sz="2800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 16.04.2023 г. </a:t>
            </a:r>
            <a:endParaRPr lang="ru-RU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1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60648"/>
            <a:ext cx="8710354" cy="61926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59" y="2204864"/>
            <a:ext cx="5482952" cy="86895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11.01.2023г.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15.02.2023г.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45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60503"/>
            <a:ext cx="8229600" cy="170486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В период с </a:t>
            </a:r>
            <a:r>
              <a:rPr lang="ru-RU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11.01.2023 </a:t>
            </a:r>
            <a:br>
              <a:rPr lang="ru-RU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по</a:t>
            </a:r>
            <a:r>
              <a:rPr lang="ru-RU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 15.02.2023г.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4525963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			Ф</a:t>
            </a:r>
            <a:r>
              <a:rPr lang="ru-RU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ормируется </a:t>
            </a:r>
            <a:r>
              <a:rPr lang="ru-RU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общий реестр</a:t>
            </a:r>
            <a:r>
              <a:rPr lang="ru-RU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 Конкурсантов. Для этого </a:t>
            </a:r>
            <a:r>
              <a:rPr lang="ru-RU" i="1" u="sng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все претенденты </a:t>
            </a:r>
            <a:r>
              <a:rPr lang="ru-RU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на участие в Конкурсе, в том числе участники муниципального этапа, заполняют таблицу в </a:t>
            </a:r>
            <a:r>
              <a:rPr lang="ru-RU" dirty="0" err="1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гугл</a:t>
            </a:r>
            <a:r>
              <a:rPr lang="ru-RU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 форме:</a:t>
            </a:r>
            <a:endParaRPr lang="ru-RU" sz="24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https://docs.google.com/spreadsheets/d/1ljfgJtTWwdIDv1TtE38VsUQevQGy8obPdu44SqykqMo/edit?usp=sharing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686" r="15609" b="10945"/>
          <a:stretch/>
        </p:blipFill>
        <p:spPr>
          <a:xfrm>
            <a:off x="323528" y="0"/>
            <a:ext cx="2088233" cy="1587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7724" r="38673" b="10702"/>
          <a:stretch/>
        </p:blipFill>
        <p:spPr>
          <a:xfrm>
            <a:off x="7415590" y="4601597"/>
            <a:ext cx="792089" cy="211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07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" t="10151" r="5510" b="44924"/>
          <a:stretch/>
        </p:blipFill>
        <p:spPr bwMode="auto">
          <a:xfrm>
            <a:off x="251520" y="1858002"/>
            <a:ext cx="8748464" cy="315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41548"/>
            <a:ext cx="5945237" cy="1190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4293096"/>
            <a:ext cx="3707904" cy="247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23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Подача документов</a:t>
            </a:r>
            <a:br>
              <a:rPr lang="ru-RU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200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до 15.02.2023г.  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/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участников </a:t>
            </a:r>
            <a:r>
              <a:rPr lang="ru-RU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муниципального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этапа</a:t>
            </a:r>
            <a:r>
              <a:rPr lang="ru-RU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изначально осуществляется в </a:t>
            </a:r>
            <a:r>
              <a:rPr lang="ru-RU" u="sng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оргкомитет конкурса города/района. </a:t>
            </a:r>
            <a:endParaRPr lang="ru-RU" sz="2400" u="sng" dirty="0">
              <a:solidFill>
                <a:srgbClr val="0070C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348070"/>
            <a:ext cx="7049988" cy="350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062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</TotalTime>
  <Words>337</Words>
  <Application>Microsoft Office PowerPoint</Application>
  <PresentationFormat>Экран (4:3)</PresentationFormat>
  <Paragraphs>80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Тема Office</vt:lpstr>
      <vt:lpstr> ДОНЕЦКИЙ РЕСПУБЛИКАНСКИЙ УЧЕБНО-МЕТОДИЧЕСКИЙ ЦЕНТР ПСИХОЛОГИЧЕСКОЙ СЛУЖБЫ СИСТЕМЫ ОБРАЗОВАНИЯ</vt:lpstr>
      <vt:lpstr>Профессия педагог-психолог уникальная, сочетающая в себе научные знания, профессиональный опыт и жизненную мудрость. </vt:lpstr>
      <vt:lpstr> Конкурс проводится на основании  Порядка проведения Республиканского конкурса «Педагог года Донецкой Народной Республики»  в 2023 году в номинации  «Педагог-психолог года»»       Приказ Министерства образования и науки Донецкой Народной Республики  № 1192 от 30.12.2022г. </vt:lpstr>
      <vt:lpstr>Конкурс проводится с целью повышения профессионального уровня и наиболее полной реализации творческого потенциала педагогов-психологов, повышения престижа психологической службы в системе образования Донецкой Народной Республики.</vt:lpstr>
      <vt:lpstr>Этапы Конкурса</vt:lpstr>
      <vt:lpstr>С 11.01.2023г. по 15.02.2023г. </vt:lpstr>
      <vt:lpstr> В период с 11.01.2023  по 15.02.2023г.  </vt:lpstr>
      <vt:lpstr>Презентация PowerPoint</vt:lpstr>
      <vt:lpstr>Подача документов до 15.02.2023г.  </vt:lpstr>
      <vt:lpstr>Подача документов до 15.02.2023г.  </vt:lpstr>
      <vt:lpstr>Презентация PowerPoint</vt:lpstr>
      <vt:lpstr>Чат «Педагог-психолог 2023»</vt:lpstr>
      <vt:lpstr>Муниципальный уровень 15.02.2023-19.03.2023 </vt:lpstr>
      <vt:lpstr>До 21.03.2023 </vt:lpstr>
      <vt:lpstr>Презентация PowerPoint</vt:lpstr>
      <vt:lpstr>Презентация PowerPoint</vt:lpstr>
      <vt:lpstr>Презентация PowerPoint</vt:lpstr>
      <vt:lpstr>Презентация PowerPoint</vt:lpstr>
      <vt:lpstr>«Визитная карточка»</vt:lpstr>
      <vt:lpstr> Заочный этап Регионального уровня Конкурса  с 22.03.2023 г. по 03.04.2023 г.</vt:lpstr>
      <vt:lpstr>Очный этап регионального Конкурса</vt:lpstr>
      <vt:lpstr>«Профессиональный кейс» </vt:lpstr>
      <vt:lpstr> «Блиц-интервью» </vt:lpstr>
      <vt:lpstr>«Мастер-класс»</vt:lpstr>
      <vt:lpstr> «Пресс-конференция»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Inna</cp:lastModifiedBy>
  <cp:revision>42</cp:revision>
  <dcterms:created xsi:type="dcterms:W3CDTF">2023-01-20T05:53:18Z</dcterms:created>
  <dcterms:modified xsi:type="dcterms:W3CDTF">2023-01-24T19:41:19Z</dcterms:modified>
</cp:coreProperties>
</file>